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97"/>
  </p:normalViewPr>
  <p:slideViewPr>
    <p:cSldViewPr snapToGrid="0" snapToObjects="1">
      <p:cViewPr>
        <p:scale>
          <a:sx n="86" d="100"/>
          <a:sy n="86" d="100"/>
        </p:scale>
        <p:origin x="159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EA6836-1F3D-4B13-9881-0F3A905C237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11817D4-DF02-4F62-8B60-CDE794CAF1D0}">
      <dgm:prSet/>
      <dgm:spPr/>
      <dgm:t>
        <a:bodyPr/>
        <a:lstStyle/>
        <a:p>
          <a:r>
            <a:rPr lang="en-US"/>
            <a:t>Average Speed Calculation</a:t>
          </a:r>
        </a:p>
      </dgm:t>
    </dgm:pt>
    <dgm:pt modelId="{7F12B555-A148-4B01-90FD-69C957D634B1}" type="parTrans" cxnId="{0D79CD2B-2622-4CD0-8124-B81CF9E32394}">
      <dgm:prSet/>
      <dgm:spPr/>
      <dgm:t>
        <a:bodyPr/>
        <a:lstStyle/>
        <a:p>
          <a:endParaRPr lang="en-US"/>
        </a:p>
      </dgm:t>
    </dgm:pt>
    <dgm:pt modelId="{85829764-B779-4480-8CAD-2F77A9812B97}" type="sibTrans" cxnId="{0D79CD2B-2622-4CD0-8124-B81CF9E32394}">
      <dgm:prSet/>
      <dgm:spPr/>
      <dgm:t>
        <a:bodyPr/>
        <a:lstStyle/>
        <a:p>
          <a:endParaRPr lang="en-US"/>
        </a:p>
      </dgm:t>
    </dgm:pt>
    <dgm:pt modelId="{95E79D12-7127-4F1A-8AB3-1A9E75B42B12}">
      <dgm:prSet/>
      <dgm:spPr/>
      <dgm:t>
        <a:bodyPr/>
        <a:lstStyle/>
        <a:p>
          <a:r>
            <a:rPr lang="en-US" b="1"/>
            <a:t>sec_to_hr</a:t>
          </a:r>
          <a:r>
            <a:rPr lang="en-US"/>
            <a:t> = 1/3600 # 3600 seconds in 1 hour</a:t>
          </a:r>
          <a:br>
            <a:rPr lang="en-US"/>
          </a:br>
          <a:r>
            <a:rPr lang="en-US" b="1"/>
            <a:t>min_to_hr</a:t>
          </a:r>
          <a:r>
            <a:rPr lang="en-US"/>
            <a:t> = 1/60 # 60 minutes in 1 hour</a:t>
          </a:r>
        </a:p>
      </dgm:t>
    </dgm:pt>
    <dgm:pt modelId="{85E04CE1-C761-4A7F-AA21-CCA6A48AFC4B}" type="parTrans" cxnId="{4CF0B775-2D9F-45E6-B902-932CDD82217F}">
      <dgm:prSet/>
      <dgm:spPr/>
      <dgm:t>
        <a:bodyPr/>
        <a:lstStyle/>
        <a:p>
          <a:endParaRPr lang="en-US"/>
        </a:p>
      </dgm:t>
    </dgm:pt>
    <dgm:pt modelId="{D24D6465-3CC0-4987-B54A-6100F1CFDF0C}" type="sibTrans" cxnId="{4CF0B775-2D9F-45E6-B902-932CDD82217F}">
      <dgm:prSet/>
      <dgm:spPr/>
      <dgm:t>
        <a:bodyPr/>
        <a:lstStyle/>
        <a:p>
          <a:endParaRPr lang="en-US"/>
        </a:p>
      </dgm:t>
    </dgm:pt>
    <dgm:pt modelId="{1BEABFA9-D655-4A08-8BEA-5AF1FB3297BA}">
      <dgm:prSet/>
      <dgm:spPr/>
      <dgm:t>
        <a:bodyPr/>
        <a:lstStyle/>
        <a:p>
          <a:r>
            <a:rPr lang="en-US" b="1"/>
            <a:t>time_hrs</a:t>
          </a:r>
          <a:r>
            <a:rPr lang="en-US"/>
            <a:t> = time_in_hr + (time_in_m*min_to_hr) + (time_in_s*sec_to_hr) # Total time in hours</a:t>
          </a:r>
        </a:p>
      </dgm:t>
    </dgm:pt>
    <dgm:pt modelId="{7B44B4D4-EC5E-49B8-AEDF-7AD9E6F3986C}" type="parTrans" cxnId="{93B22F5E-DE39-49CA-BA34-C5370EABF9AD}">
      <dgm:prSet/>
      <dgm:spPr/>
      <dgm:t>
        <a:bodyPr/>
        <a:lstStyle/>
        <a:p>
          <a:endParaRPr lang="en-US"/>
        </a:p>
      </dgm:t>
    </dgm:pt>
    <dgm:pt modelId="{BC683750-8259-4079-862E-A6D4185DA082}" type="sibTrans" cxnId="{93B22F5E-DE39-49CA-BA34-C5370EABF9AD}">
      <dgm:prSet/>
      <dgm:spPr/>
      <dgm:t>
        <a:bodyPr/>
        <a:lstStyle/>
        <a:p>
          <a:endParaRPr lang="en-US"/>
        </a:p>
      </dgm:t>
    </dgm:pt>
    <dgm:pt modelId="{130D9577-9F1E-4EE1-91A1-CE258AFC78B8}">
      <dgm:prSet/>
      <dgm:spPr/>
      <dgm:t>
        <a:bodyPr/>
        <a:lstStyle/>
        <a:p>
          <a:r>
            <a:rPr lang="en-US" b="1"/>
            <a:t>av_speed</a:t>
          </a:r>
          <a:r>
            <a:rPr lang="en-US"/>
            <a:t> = miles/time_hrs # Total time in miles</a:t>
          </a:r>
        </a:p>
      </dgm:t>
    </dgm:pt>
    <dgm:pt modelId="{EF440891-DAA3-4185-B58E-3D35056B55EC}" type="parTrans" cxnId="{76351EE8-BD47-4687-A7A0-592EBFF2F1DC}">
      <dgm:prSet/>
      <dgm:spPr/>
      <dgm:t>
        <a:bodyPr/>
        <a:lstStyle/>
        <a:p>
          <a:endParaRPr lang="en-US"/>
        </a:p>
      </dgm:t>
    </dgm:pt>
    <dgm:pt modelId="{5FB17CE9-789A-4AE9-A8F5-58BE9F486CB4}" type="sibTrans" cxnId="{76351EE8-BD47-4687-A7A0-592EBFF2F1DC}">
      <dgm:prSet/>
      <dgm:spPr/>
      <dgm:t>
        <a:bodyPr/>
        <a:lstStyle/>
        <a:p>
          <a:endParaRPr lang="en-US"/>
        </a:p>
      </dgm:t>
    </dgm:pt>
    <dgm:pt modelId="{F9E77A4E-DFED-47FB-BD2A-D48A6976EF10}">
      <dgm:prSet/>
      <dgm:spPr/>
      <dgm:t>
        <a:bodyPr/>
        <a:lstStyle/>
        <a:p>
          <a:r>
            <a:rPr lang="en-US"/>
            <a:t>Average Pace Calculation</a:t>
          </a:r>
        </a:p>
      </dgm:t>
    </dgm:pt>
    <dgm:pt modelId="{C56F50AD-7A4B-431C-B1A1-5D5901D76A1B}" type="parTrans" cxnId="{80FDFBA4-5385-47B0-B020-DB2B88BE4E55}">
      <dgm:prSet/>
      <dgm:spPr/>
      <dgm:t>
        <a:bodyPr/>
        <a:lstStyle/>
        <a:p>
          <a:endParaRPr lang="en-US"/>
        </a:p>
      </dgm:t>
    </dgm:pt>
    <dgm:pt modelId="{29A6D4E8-1C4D-435C-B225-12AF6B20B35F}" type="sibTrans" cxnId="{80FDFBA4-5385-47B0-B020-DB2B88BE4E55}">
      <dgm:prSet/>
      <dgm:spPr/>
      <dgm:t>
        <a:bodyPr/>
        <a:lstStyle/>
        <a:p>
          <a:endParaRPr lang="en-US"/>
        </a:p>
      </dgm:t>
    </dgm:pt>
    <dgm:pt modelId="{D5483B02-CBD3-4C69-8A7A-5E0657ADC76C}">
      <dgm:prSet/>
      <dgm:spPr/>
      <dgm:t>
        <a:bodyPr/>
        <a:lstStyle/>
        <a:p>
          <a:r>
            <a:rPr lang="en-US" b="1"/>
            <a:t>pace_dist</a:t>
          </a:r>
          <a:r>
            <a:rPr lang="en-US"/>
            <a:t> = 1 #1mile</a:t>
          </a:r>
        </a:p>
      </dgm:t>
    </dgm:pt>
    <dgm:pt modelId="{8ACBD3AD-A22E-4EBD-B8C4-B0733CF8F9B1}" type="parTrans" cxnId="{2D7C114A-ACBC-4C42-9219-B12F0C220A75}">
      <dgm:prSet/>
      <dgm:spPr/>
      <dgm:t>
        <a:bodyPr/>
        <a:lstStyle/>
        <a:p>
          <a:endParaRPr lang="en-US"/>
        </a:p>
      </dgm:t>
    </dgm:pt>
    <dgm:pt modelId="{35A3B325-78D2-4DCF-B115-C74CDE7452F0}" type="sibTrans" cxnId="{2D7C114A-ACBC-4C42-9219-B12F0C220A75}">
      <dgm:prSet/>
      <dgm:spPr/>
      <dgm:t>
        <a:bodyPr/>
        <a:lstStyle/>
        <a:p>
          <a:endParaRPr lang="en-US"/>
        </a:p>
      </dgm:t>
    </dgm:pt>
    <dgm:pt modelId="{0612859F-96A0-4850-8484-0818997F6700}">
      <dgm:prSet/>
      <dgm:spPr/>
      <dgm:t>
        <a:bodyPr/>
        <a:lstStyle/>
        <a:p>
          <a:r>
            <a:rPr lang="en-US" b="1"/>
            <a:t>pace_time_hr</a:t>
          </a:r>
          <a:r>
            <a:rPr lang="en-US"/>
            <a:t> = round(pace_dist/av_speed, 2)</a:t>
          </a:r>
        </a:p>
      </dgm:t>
    </dgm:pt>
    <dgm:pt modelId="{5699444F-1AC6-486B-9BF3-39AFD2EAD9CB}" type="parTrans" cxnId="{D959FFAD-32DF-41E8-9A7F-D698258C5885}">
      <dgm:prSet/>
      <dgm:spPr/>
      <dgm:t>
        <a:bodyPr/>
        <a:lstStyle/>
        <a:p>
          <a:endParaRPr lang="en-US"/>
        </a:p>
      </dgm:t>
    </dgm:pt>
    <dgm:pt modelId="{0C160E3A-79D7-4E38-A35B-F41C41AE3DCE}" type="sibTrans" cxnId="{D959FFAD-32DF-41E8-9A7F-D698258C5885}">
      <dgm:prSet/>
      <dgm:spPr/>
      <dgm:t>
        <a:bodyPr/>
        <a:lstStyle/>
        <a:p>
          <a:endParaRPr lang="en-US"/>
        </a:p>
      </dgm:t>
    </dgm:pt>
    <dgm:pt modelId="{6EE8D5ED-970D-4017-93CB-145A7963FD74}">
      <dgm:prSet/>
      <dgm:spPr/>
      <dgm:t>
        <a:bodyPr/>
        <a:lstStyle/>
        <a:p>
          <a:r>
            <a:rPr lang="en-US" b="1"/>
            <a:t>pace_time_min</a:t>
          </a:r>
          <a:r>
            <a:rPr lang="en-US"/>
            <a:t> = round(pace_time_hr * 60, 2)</a:t>
          </a:r>
        </a:p>
      </dgm:t>
    </dgm:pt>
    <dgm:pt modelId="{C38B853E-BC82-4EBF-8D8E-869891928614}" type="parTrans" cxnId="{C6A7E34A-A536-43D7-B2DF-367D47B0622F}">
      <dgm:prSet/>
      <dgm:spPr/>
      <dgm:t>
        <a:bodyPr/>
        <a:lstStyle/>
        <a:p>
          <a:endParaRPr lang="en-US"/>
        </a:p>
      </dgm:t>
    </dgm:pt>
    <dgm:pt modelId="{76F4C544-7458-4C30-9D76-CD20315795ED}" type="sibTrans" cxnId="{C6A7E34A-A536-43D7-B2DF-367D47B0622F}">
      <dgm:prSet/>
      <dgm:spPr/>
      <dgm:t>
        <a:bodyPr/>
        <a:lstStyle/>
        <a:p>
          <a:endParaRPr lang="en-US"/>
        </a:p>
      </dgm:t>
    </dgm:pt>
    <dgm:pt modelId="{F81D1159-2BE6-46F1-A6A0-8964B22C4642}">
      <dgm:prSet/>
      <dgm:spPr/>
      <dgm:t>
        <a:bodyPr/>
        <a:lstStyle/>
        <a:p>
          <a:r>
            <a:rPr lang="en-US" b="1"/>
            <a:t>pace_time_sec</a:t>
          </a:r>
          <a:r>
            <a:rPr lang="en-US"/>
            <a:t> = round(pace_time_min % 1,2) * 60</a:t>
          </a:r>
        </a:p>
      </dgm:t>
    </dgm:pt>
    <dgm:pt modelId="{574BEF86-4FC8-4CA6-8748-2DA28B2B1178}" type="parTrans" cxnId="{E6203890-1545-46B7-961D-70C66232F0AB}">
      <dgm:prSet/>
      <dgm:spPr/>
      <dgm:t>
        <a:bodyPr/>
        <a:lstStyle/>
        <a:p>
          <a:endParaRPr lang="en-US"/>
        </a:p>
      </dgm:t>
    </dgm:pt>
    <dgm:pt modelId="{116ABE2F-E853-4750-8E5A-49A621BB34BE}" type="sibTrans" cxnId="{E6203890-1545-46B7-961D-70C66232F0AB}">
      <dgm:prSet/>
      <dgm:spPr/>
      <dgm:t>
        <a:bodyPr/>
        <a:lstStyle/>
        <a:p>
          <a:endParaRPr lang="en-US"/>
        </a:p>
      </dgm:t>
    </dgm:pt>
    <dgm:pt modelId="{AC326B70-7BFA-BC4F-A5AF-7BEA7C475BB3}" type="pres">
      <dgm:prSet presAssocID="{78EA6836-1F3D-4B13-9881-0F3A905C237E}" presName="linear" presStyleCnt="0">
        <dgm:presLayoutVars>
          <dgm:dir/>
          <dgm:animLvl val="lvl"/>
          <dgm:resizeHandles val="exact"/>
        </dgm:presLayoutVars>
      </dgm:prSet>
      <dgm:spPr/>
    </dgm:pt>
    <dgm:pt modelId="{F46EB38F-5013-2141-9DAA-4189076D67A5}" type="pres">
      <dgm:prSet presAssocID="{F11817D4-DF02-4F62-8B60-CDE794CAF1D0}" presName="parentLin" presStyleCnt="0"/>
      <dgm:spPr/>
    </dgm:pt>
    <dgm:pt modelId="{E584CF13-C338-5A41-99DA-2660DAD5AF22}" type="pres">
      <dgm:prSet presAssocID="{F11817D4-DF02-4F62-8B60-CDE794CAF1D0}" presName="parentLeftMargin" presStyleLbl="node1" presStyleIdx="0" presStyleCnt="2"/>
      <dgm:spPr/>
    </dgm:pt>
    <dgm:pt modelId="{E3EC9B15-061F-4D4E-82F6-F0B21784B026}" type="pres">
      <dgm:prSet presAssocID="{F11817D4-DF02-4F62-8B60-CDE794CAF1D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E8B8916-4DDA-9840-894C-CF9AA1C34FA3}" type="pres">
      <dgm:prSet presAssocID="{F11817D4-DF02-4F62-8B60-CDE794CAF1D0}" presName="negativeSpace" presStyleCnt="0"/>
      <dgm:spPr/>
    </dgm:pt>
    <dgm:pt modelId="{5AD201BA-031B-4E4E-AC8A-4D32AC09C50E}" type="pres">
      <dgm:prSet presAssocID="{F11817D4-DF02-4F62-8B60-CDE794CAF1D0}" presName="childText" presStyleLbl="conFgAcc1" presStyleIdx="0" presStyleCnt="2">
        <dgm:presLayoutVars>
          <dgm:bulletEnabled val="1"/>
        </dgm:presLayoutVars>
      </dgm:prSet>
      <dgm:spPr/>
    </dgm:pt>
    <dgm:pt modelId="{3C036974-E842-204F-A8A6-EA13CA26062E}" type="pres">
      <dgm:prSet presAssocID="{85829764-B779-4480-8CAD-2F77A9812B97}" presName="spaceBetweenRectangles" presStyleCnt="0"/>
      <dgm:spPr/>
    </dgm:pt>
    <dgm:pt modelId="{059C68DB-45EC-6B42-BB9F-D0AA0929874D}" type="pres">
      <dgm:prSet presAssocID="{F9E77A4E-DFED-47FB-BD2A-D48A6976EF10}" presName="parentLin" presStyleCnt="0"/>
      <dgm:spPr/>
    </dgm:pt>
    <dgm:pt modelId="{218DDF94-391E-6A46-9E63-0E6C82484694}" type="pres">
      <dgm:prSet presAssocID="{F9E77A4E-DFED-47FB-BD2A-D48A6976EF10}" presName="parentLeftMargin" presStyleLbl="node1" presStyleIdx="0" presStyleCnt="2"/>
      <dgm:spPr/>
    </dgm:pt>
    <dgm:pt modelId="{924BD90E-1D30-B841-9649-7990AB3CBCB1}" type="pres">
      <dgm:prSet presAssocID="{F9E77A4E-DFED-47FB-BD2A-D48A6976EF1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40E2FAC-4D83-EE4B-8675-DDEA45C55486}" type="pres">
      <dgm:prSet presAssocID="{F9E77A4E-DFED-47FB-BD2A-D48A6976EF10}" presName="negativeSpace" presStyleCnt="0"/>
      <dgm:spPr/>
    </dgm:pt>
    <dgm:pt modelId="{9D37C0C3-BD5F-5B44-A07B-D1E65AB01F3D}" type="pres">
      <dgm:prSet presAssocID="{F9E77A4E-DFED-47FB-BD2A-D48A6976EF1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CD73101-6814-4F48-B6A0-17067DF1CC88}" type="presOf" srcId="{F11817D4-DF02-4F62-8B60-CDE794CAF1D0}" destId="{E3EC9B15-061F-4D4E-82F6-F0B21784B026}" srcOrd="1" destOrd="0" presId="urn:microsoft.com/office/officeart/2005/8/layout/list1"/>
    <dgm:cxn modelId="{6361450E-37EB-C444-8B6F-74356651BCF2}" type="presOf" srcId="{F81D1159-2BE6-46F1-A6A0-8964B22C4642}" destId="{9D37C0C3-BD5F-5B44-A07B-D1E65AB01F3D}" srcOrd="0" destOrd="3" presId="urn:microsoft.com/office/officeart/2005/8/layout/list1"/>
    <dgm:cxn modelId="{A474B022-7CAE-DC4E-84A3-67F3B7D1284C}" type="presOf" srcId="{1BEABFA9-D655-4A08-8BEA-5AF1FB3297BA}" destId="{5AD201BA-031B-4E4E-AC8A-4D32AC09C50E}" srcOrd="0" destOrd="1" presId="urn:microsoft.com/office/officeart/2005/8/layout/list1"/>
    <dgm:cxn modelId="{0D79CD2B-2622-4CD0-8124-B81CF9E32394}" srcId="{78EA6836-1F3D-4B13-9881-0F3A905C237E}" destId="{F11817D4-DF02-4F62-8B60-CDE794CAF1D0}" srcOrd="0" destOrd="0" parTransId="{7F12B555-A148-4B01-90FD-69C957D634B1}" sibTransId="{85829764-B779-4480-8CAD-2F77A9812B97}"/>
    <dgm:cxn modelId="{9E39473C-AE10-154B-A799-3939B1A59685}" type="presOf" srcId="{130D9577-9F1E-4EE1-91A1-CE258AFC78B8}" destId="{5AD201BA-031B-4E4E-AC8A-4D32AC09C50E}" srcOrd="0" destOrd="2" presId="urn:microsoft.com/office/officeart/2005/8/layout/list1"/>
    <dgm:cxn modelId="{2D7C114A-ACBC-4C42-9219-B12F0C220A75}" srcId="{F9E77A4E-DFED-47FB-BD2A-D48A6976EF10}" destId="{D5483B02-CBD3-4C69-8A7A-5E0657ADC76C}" srcOrd="0" destOrd="0" parTransId="{8ACBD3AD-A22E-4EBD-B8C4-B0733CF8F9B1}" sibTransId="{35A3B325-78D2-4DCF-B115-C74CDE7452F0}"/>
    <dgm:cxn modelId="{C6A7E34A-A536-43D7-B2DF-367D47B0622F}" srcId="{F9E77A4E-DFED-47FB-BD2A-D48A6976EF10}" destId="{6EE8D5ED-970D-4017-93CB-145A7963FD74}" srcOrd="2" destOrd="0" parTransId="{C38B853E-BC82-4EBF-8D8E-869891928614}" sibTransId="{76F4C544-7458-4C30-9D76-CD20315795ED}"/>
    <dgm:cxn modelId="{93B22F5E-DE39-49CA-BA34-C5370EABF9AD}" srcId="{F11817D4-DF02-4F62-8B60-CDE794CAF1D0}" destId="{1BEABFA9-D655-4A08-8BEA-5AF1FB3297BA}" srcOrd="1" destOrd="0" parTransId="{7B44B4D4-EC5E-49B8-AEDF-7AD9E6F3986C}" sibTransId="{BC683750-8259-4079-862E-A6D4185DA082}"/>
    <dgm:cxn modelId="{72E6E566-BFC0-6444-957B-EDA79FC138F2}" type="presOf" srcId="{F11817D4-DF02-4F62-8B60-CDE794CAF1D0}" destId="{E584CF13-C338-5A41-99DA-2660DAD5AF22}" srcOrd="0" destOrd="0" presId="urn:microsoft.com/office/officeart/2005/8/layout/list1"/>
    <dgm:cxn modelId="{F8A1BF72-E4CE-044B-9F3A-C0A5D29666B3}" type="presOf" srcId="{F9E77A4E-DFED-47FB-BD2A-D48A6976EF10}" destId="{218DDF94-391E-6A46-9E63-0E6C82484694}" srcOrd="0" destOrd="0" presId="urn:microsoft.com/office/officeart/2005/8/layout/list1"/>
    <dgm:cxn modelId="{4CF0B775-2D9F-45E6-B902-932CDD82217F}" srcId="{F11817D4-DF02-4F62-8B60-CDE794CAF1D0}" destId="{95E79D12-7127-4F1A-8AB3-1A9E75B42B12}" srcOrd="0" destOrd="0" parTransId="{85E04CE1-C761-4A7F-AA21-CCA6A48AFC4B}" sibTransId="{D24D6465-3CC0-4987-B54A-6100F1CFDF0C}"/>
    <dgm:cxn modelId="{E6203890-1545-46B7-961D-70C66232F0AB}" srcId="{F9E77A4E-DFED-47FB-BD2A-D48A6976EF10}" destId="{F81D1159-2BE6-46F1-A6A0-8964B22C4642}" srcOrd="3" destOrd="0" parTransId="{574BEF86-4FC8-4CA6-8748-2DA28B2B1178}" sibTransId="{116ABE2F-E853-4750-8E5A-49A621BB34BE}"/>
    <dgm:cxn modelId="{294DE697-5492-5E4B-A10D-ACDE6547825C}" type="presOf" srcId="{D5483B02-CBD3-4C69-8A7A-5E0657ADC76C}" destId="{9D37C0C3-BD5F-5B44-A07B-D1E65AB01F3D}" srcOrd="0" destOrd="0" presId="urn:microsoft.com/office/officeart/2005/8/layout/list1"/>
    <dgm:cxn modelId="{676241A0-43E3-B64D-A56C-C4B76793E2C4}" type="presOf" srcId="{95E79D12-7127-4F1A-8AB3-1A9E75B42B12}" destId="{5AD201BA-031B-4E4E-AC8A-4D32AC09C50E}" srcOrd="0" destOrd="0" presId="urn:microsoft.com/office/officeart/2005/8/layout/list1"/>
    <dgm:cxn modelId="{8687F8A4-146A-C64D-89F9-B6DB037F6774}" type="presOf" srcId="{F9E77A4E-DFED-47FB-BD2A-D48A6976EF10}" destId="{924BD90E-1D30-B841-9649-7990AB3CBCB1}" srcOrd="1" destOrd="0" presId="urn:microsoft.com/office/officeart/2005/8/layout/list1"/>
    <dgm:cxn modelId="{80FDFBA4-5385-47B0-B020-DB2B88BE4E55}" srcId="{78EA6836-1F3D-4B13-9881-0F3A905C237E}" destId="{F9E77A4E-DFED-47FB-BD2A-D48A6976EF10}" srcOrd="1" destOrd="0" parTransId="{C56F50AD-7A4B-431C-B1A1-5D5901D76A1B}" sibTransId="{29A6D4E8-1C4D-435C-B225-12AF6B20B35F}"/>
    <dgm:cxn modelId="{D959FFAD-32DF-41E8-9A7F-D698258C5885}" srcId="{F9E77A4E-DFED-47FB-BD2A-D48A6976EF10}" destId="{0612859F-96A0-4850-8484-0818997F6700}" srcOrd="1" destOrd="0" parTransId="{5699444F-1AC6-486B-9BF3-39AFD2EAD9CB}" sibTransId="{0C160E3A-79D7-4E38-A35B-F41C41AE3DCE}"/>
    <dgm:cxn modelId="{E3AEC1BC-C784-6E49-BCB1-04C95DDC4734}" type="presOf" srcId="{78EA6836-1F3D-4B13-9881-0F3A905C237E}" destId="{AC326B70-7BFA-BC4F-A5AF-7BEA7C475BB3}" srcOrd="0" destOrd="0" presId="urn:microsoft.com/office/officeart/2005/8/layout/list1"/>
    <dgm:cxn modelId="{C4C236DA-D5DE-5C42-9493-E014CD8E0311}" type="presOf" srcId="{6EE8D5ED-970D-4017-93CB-145A7963FD74}" destId="{9D37C0C3-BD5F-5B44-A07B-D1E65AB01F3D}" srcOrd="0" destOrd="2" presId="urn:microsoft.com/office/officeart/2005/8/layout/list1"/>
    <dgm:cxn modelId="{E4AE90E3-BEC9-CA45-8BED-0545AB3E2DFB}" type="presOf" srcId="{0612859F-96A0-4850-8484-0818997F6700}" destId="{9D37C0C3-BD5F-5B44-A07B-D1E65AB01F3D}" srcOrd="0" destOrd="1" presId="urn:microsoft.com/office/officeart/2005/8/layout/list1"/>
    <dgm:cxn modelId="{76351EE8-BD47-4687-A7A0-592EBFF2F1DC}" srcId="{F11817D4-DF02-4F62-8B60-CDE794CAF1D0}" destId="{130D9577-9F1E-4EE1-91A1-CE258AFC78B8}" srcOrd="2" destOrd="0" parTransId="{EF440891-DAA3-4185-B58E-3D35056B55EC}" sibTransId="{5FB17CE9-789A-4AE9-A8F5-58BE9F486CB4}"/>
    <dgm:cxn modelId="{E8DFFFF9-93BE-A945-8E1C-9A94218A6BF1}" type="presParOf" srcId="{AC326B70-7BFA-BC4F-A5AF-7BEA7C475BB3}" destId="{F46EB38F-5013-2141-9DAA-4189076D67A5}" srcOrd="0" destOrd="0" presId="urn:microsoft.com/office/officeart/2005/8/layout/list1"/>
    <dgm:cxn modelId="{19CC5BD3-C446-D44A-BC97-FD69E0173014}" type="presParOf" srcId="{F46EB38F-5013-2141-9DAA-4189076D67A5}" destId="{E584CF13-C338-5A41-99DA-2660DAD5AF22}" srcOrd="0" destOrd="0" presId="urn:microsoft.com/office/officeart/2005/8/layout/list1"/>
    <dgm:cxn modelId="{F51F076B-46BB-574D-97BC-BA0489ED4B46}" type="presParOf" srcId="{F46EB38F-5013-2141-9DAA-4189076D67A5}" destId="{E3EC9B15-061F-4D4E-82F6-F0B21784B026}" srcOrd="1" destOrd="0" presId="urn:microsoft.com/office/officeart/2005/8/layout/list1"/>
    <dgm:cxn modelId="{EB9CF2CF-B483-B94C-8739-64FE57A93FCE}" type="presParOf" srcId="{AC326B70-7BFA-BC4F-A5AF-7BEA7C475BB3}" destId="{0E8B8916-4DDA-9840-894C-CF9AA1C34FA3}" srcOrd="1" destOrd="0" presId="urn:microsoft.com/office/officeart/2005/8/layout/list1"/>
    <dgm:cxn modelId="{C59A09C9-08E1-E441-9006-005FD1D5D76A}" type="presParOf" srcId="{AC326B70-7BFA-BC4F-A5AF-7BEA7C475BB3}" destId="{5AD201BA-031B-4E4E-AC8A-4D32AC09C50E}" srcOrd="2" destOrd="0" presId="urn:microsoft.com/office/officeart/2005/8/layout/list1"/>
    <dgm:cxn modelId="{CB7C04E8-D0E1-A048-B5B9-AB44E3894DA6}" type="presParOf" srcId="{AC326B70-7BFA-BC4F-A5AF-7BEA7C475BB3}" destId="{3C036974-E842-204F-A8A6-EA13CA26062E}" srcOrd="3" destOrd="0" presId="urn:microsoft.com/office/officeart/2005/8/layout/list1"/>
    <dgm:cxn modelId="{862E358B-AF70-E248-B15B-2D0F248470B3}" type="presParOf" srcId="{AC326B70-7BFA-BC4F-A5AF-7BEA7C475BB3}" destId="{059C68DB-45EC-6B42-BB9F-D0AA0929874D}" srcOrd="4" destOrd="0" presId="urn:microsoft.com/office/officeart/2005/8/layout/list1"/>
    <dgm:cxn modelId="{76BD1D7B-8376-3048-B835-6C13D4DA1525}" type="presParOf" srcId="{059C68DB-45EC-6B42-BB9F-D0AA0929874D}" destId="{218DDF94-391E-6A46-9E63-0E6C82484694}" srcOrd="0" destOrd="0" presId="urn:microsoft.com/office/officeart/2005/8/layout/list1"/>
    <dgm:cxn modelId="{200374EB-D445-054B-8F63-C05E250AFA14}" type="presParOf" srcId="{059C68DB-45EC-6B42-BB9F-D0AA0929874D}" destId="{924BD90E-1D30-B841-9649-7990AB3CBCB1}" srcOrd="1" destOrd="0" presId="urn:microsoft.com/office/officeart/2005/8/layout/list1"/>
    <dgm:cxn modelId="{0DB773FD-9509-6E4C-9775-F454C50A0A3B}" type="presParOf" srcId="{AC326B70-7BFA-BC4F-A5AF-7BEA7C475BB3}" destId="{F40E2FAC-4D83-EE4B-8675-DDEA45C55486}" srcOrd="5" destOrd="0" presId="urn:microsoft.com/office/officeart/2005/8/layout/list1"/>
    <dgm:cxn modelId="{6DE35730-FF51-E64B-806E-5CDF4A370E8C}" type="presParOf" srcId="{AC326B70-7BFA-BC4F-A5AF-7BEA7C475BB3}" destId="{9D37C0C3-BD5F-5B44-A07B-D1E65AB01F3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201BA-031B-4E4E-AC8A-4D32AC09C50E}">
      <dsp:nvSpPr>
        <dsp:cNvPr id="0" name=""/>
        <dsp:cNvSpPr/>
      </dsp:nvSpPr>
      <dsp:spPr>
        <a:xfrm>
          <a:off x="0" y="675646"/>
          <a:ext cx="6588691" cy="2182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356" tIns="437388" rIns="51135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sec_to_hr</a:t>
          </a:r>
          <a:r>
            <a:rPr lang="en-US" sz="2100" kern="1200"/>
            <a:t> = 1/3600 # 3600 seconds in 1 hour</a:t>
          </a:r>
          <a:br>
            <a:rPr lang="en-US" sz="2100" kern="1200"/>
          </a:br>
          <a:r>
            <a:rPr lang="en-US" sz="2100" b="1" kern="1200"/>
            <a:t>min_to_hr</a:t>
          </a:r>
          <a:r>
            <a:rPr lang="en-US" sz="2100" kern="1200"/>
            <a:t> = 1/60 # 60 minutes in 1 hour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time_hrs</a:t>
          </a:r>
          <a:r>
            <a:rPr lang="en-US" sz="2100" kern="1200"/>
            <a:t> = time_in_hr + (time_in_m*min_to_hr) + (time_in_s*sec_to_hr) # Total time in hours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av_speed</a:t>
          </a:r>
          <a:r>
            <a:rPr lang="en-US" sz="2100" kern="1200"/>
            <a:t> = miles/time_hrs # Total time in miles</a:t>
          </a:r>
        </a:p>
      </dsp:txBody>
      <dsp:txXfrm>
        <a:off x="0" y="675646"/>
        <a:ext cx="6588691" cy="2182950"/>
      </dsp:txXfrm>
    </dsp:sp>
    <dsp:sp modelId="{E3EC9B15-061F-4D4E-82F6-F0B21784B026}">
      <dsp:nvSpPr>
        <dsp:cNvPr id="0" name=""/>
        <dsp:cNvSpPr/>
      </dsp:nvSpPr>
      <dsp:spPr>
        <a:xfrm>
          <a:off x="329434" y="365686"/>
          <a:ext cx="4612083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326" tIns="0" rIns="17432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Average Speed Calculation</a:t>
          </a:r>
        </a:p>
      </dsp:txBody>
      <dsp:txXfrm>
        <a:off x="359696" y="395948"/>
        <a:ext cx="4551559" cy="559396"/>
      </dsp:txXfrm>
    </dsp:sp>
    <dsp:sp modelId="{9D37C0C3-BD5F-5B44-A07B-D1E65AB01F3D}">
      <dsp:nvSpPr>
        <dsp:cNvPr id="0" name=""/>
        <dsp:cNvSpPr/>
      </dsp:nvSpPr>
      <dsp:spPr>
        <a:xfrm>
          <a:off x="0" y="3281956"/>
          <a:ext cx="6588691" cy="2249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356" tIns="437388" rIns="51135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pace_dist</a:t>
          </a:r>
          <a:r>
            <a:rPr lang="en-US" sz="2100" kern="1200"/>
            <a:t> = 1 #1mile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pace_time_hr</a:t>
          </a:r>
          <a:r>
            <a:rPr lang="en-US" sz="2100" kern="1200"/>
            <a:t> = round(pace_dist/av_speed, 2)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pace_time_min</a:t>
          </a:r>
          <a:r>
            <a:rPr lang="en-US" sz="2100" kern="1200"/>
            <a:t> = round(pace_time_hr * 60, 2)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pace_time_sec</a:t>
          </a:r>
          <a:r>
            <a:rPr lang="en-US" sz="2100" kern="1200"/>
            <a:t> = round(pace_time_min % 1,2) * 60</a:t>
          </a:r>
        </a:p>
      </dsp:txBody>
      <dsp:txXfrm>
        <a:off x="0" y="3281956"/>
        <a:ext cx="6588691" cy="2249100"/>
      </dsp:txXfrm>
    </dsp:sp>
    <dsp:sp modelId="{924BD90E-1D30-B841-9649-7990AB3CBCB1}">
      <dsp:nvSpPr>
        <dsp:cNvPr id="0" name=""/>
        <dsp:cNvSpPr/>
      </dsp:nvSpPr>
      <dsp:spPr>
        <a:xfrm>
          <a:off x="329434" y="2971996"/>
          <a:ext cx="4612083" cy="6199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326" tIns="0" rIns="17432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Average Pace Calculation</a:t>
          </a:r>
        </a:p>
      </dsp:txBody>
      <dsp:txXfrm>
        <a:off x="359696" y="3002258"/>
        <a:ext cx="4551559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5217D-9E2B-114A-AFCD-FA77E4270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ECE00-807B-B948-9402-94E6C0D39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0E529-6C04-E642-9BF6-577D1EBE9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3D7D-C019-074C-AA5B-1D735EA6DE24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E2E24-E115-B34D-906A-91BB33BB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02810-0D4B-0A48-B308-011125C19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4CC7-7ADD-F84D-932B-696A0FA44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76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9BB45-C871-914B-8EFB-4C7820A3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77C7E0-20AF-E84F-A0B9-396C47789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410E3-2EE6-134F-95A5-837FC5910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3D7D-C019-074C-AA5B-1D735EA6DE24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5C6FC-0DA1-0343-98B8-5933D151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A7356-C2BA-1048-B66B-12B92507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4CC7-7ADD-F84D-932B-696A0FA44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3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E47510-D248-C441-9C00-8523ABDFA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046ABA-A9F8-1447-9B13-7DB260EF8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25B1C-6264-FD4E-BD64-982B14AA2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3D7D-C019-074C-AA5B-1D735EA6DE24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BD88F-891D-7741-8366-6E5486CB7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FFD4D-6213-914F-9B18-FBE5C54F7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4CC7-7ADD-F84D-932B-696A0FA44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97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436B-CE0D-544D-830B-C6F72C6D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F57F5-FF2E-0045-A995-41291EFAF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54FE6-E380-774C-86F2-03D995C0B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3D7D-C019-074C-AA5B-1D735EA6DE24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905A4-5C74-894B-8B05-C6CB0E95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F1F85-8FD5-3247-B36F-978AED5E7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4CC7-7ADD-F84D-932B-696A0FA44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13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DC6A6-7411-5748-B815-719D96354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FFFE5-6C65-D346-A65A-E2BF7F263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A7342-27BE-6E43-AC23-AC381DABC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3D7D-C019-074C-AA5B-1D735EA6DE24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3F08C-CA4B-C242-85CA-DE5ABD2AC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B5A13-3697-4B44-AE37-F7E58B0AD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4CC7-7ADD-F84D-932B-696A0FA44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66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01168-D11D-B142-A0FC-E90C9CFE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9FC1E-6315-A041-AE77-8099AC498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A04FD-55EF-C642-AB0D-4CB381C1F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3E5B7-86FE-0444-910A-318DAA065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3D7D-C019-074C-AA5B-1D735EA6DE24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C80B5-24F4-DD4E-A41C-4759C5B9A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6CFB2-08D5-7645-AEFD-AC27BAA3D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4CC7-7ADD-F84D-932B-696A0FA44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68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31C5-E23B-0945-88AA-4A220BBE8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62664-71B7-1249-BE6A-2E8590FAF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C3FD6A-AA0B-BB4C-8BAB-4CECFADFD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5D19F0-13CF-1648-A8A5-5633A41F62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D6C85-5B9F-F346-BE60-9CFE0DA4AC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F1173A-991D-7B41-8273-867D7758B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3D7D-C019-074C-AA5B-1D735EA6DE24}" type="datetimeFigureOut">
              <a:rPr lang="en-US" smtClean="0"/>
              <a:t>5/1/20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01E0A5-2402-BA43-9937-1C1C63F00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14CDD-089F-AE45-A634-C9E2DACA0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4CC7-7ADD-F84D-932B-696A0FA44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6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EE85-57EA-3B4E-8CF6-109F53A4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958598-D928-714B-B3F1-19C838A26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3D7D-C019-074C-AA5B-1D735EA6DE24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11982-A33D-AC40-82D8-50E2B983D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C160E-7E32-EF43-A2CE-B493F674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4CC7-7ADD-F84D-932B-696A0FA44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9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615DA7-3B86-8F46-B42E-54611B0C6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3D7D-C019-074C-AA5B-1D735EA6DE24}" type="datetimeFigureOut">
              <a:rPr lang="en-US" smtClean="0"/>
              <a:t>5/1/20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E62607-B802-FA47-86FD-434CD2807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641C-0A88-EF40-8E78-42BA6FC2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4CC7-7ADD-F84D-932B-696A0FA44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51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54D11-DAED-FE48-8168-273A5E7B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2A3A0-AB11-A648-8BC2-3C660EBB9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AFBA0-2A22-C744-A5B3-2B4C65A83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4C661-BE60-CC4D-A2BD-66CF07E3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3D7D-C019-074C-AA5B-1D735EA6DE24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318B4-0779-A847-9CD0-8CE786FD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ECB61-61B0-AA4C-87FA-11E26020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4CC7-7ADD-F84D-932B-696A0FA44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97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0FF7-CADD-2C44-A4F2-5AB2AB6F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C7990-FFEB-0A40-BF4A-64706BFCA5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93DB8-A20D-6C44-AC33-C86ADB2AE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ECEE3-FB06-874E-A0BE-E2196E29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3D7D-C019-074C-AA5B-1D735EA6DE24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DA9B6-5902-8344-A349-470F331C9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E2694-DAA0-8A48-8B2C-F73B32599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4CC7-7ADD-F84D-932B-696A0FA44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7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B2F225-7389-D142-A43E-6CF49B0B2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FF60E-CBD3-7741-AF39-73ED33166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36700-BCA7-744B-A27B-1114DF9B6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43D7D-C019-074C-AA5B-1D735EA6DE24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B335-6DED-1247-A012-58E76DD66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5FA38-1176-C746-8CA2-BB6F6B2E0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04CC7-7ADD-F84D-932B-696A0FA44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ethhayden1996.wixsite.com/shayden/descriptive-analysi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hyperlink" Target="https://github.com/sbhayden/RunningwithData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pittsburghmarathon.com/Blog-Item-Marathon-Training-Week-14-Heart-Rate-Training-and-Monitoring" TargetMode="External"/><Relationship Id="rId2" Type="http://schemas.openxmlformats.org/officeDocument/2006/relationships/hyperlink" Target="https://python-graph-gallery.com/84-hexbin-plot-with-matplotlib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he legs of a person&#10;&#10;Description automatically generated">
            <a:extLst>
              <a:ext uri="{FF2B5EF4-FFF2-40B4-BE49-F238E27FC236}">
                <a16:creationId xmlns:a16="http://schemas.microsoft.com/office/drawing/2014/main" id="{1FDE633B-1A19-F34E-A80C-A5419D210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" r="27702" b="9090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0A27B-A0EF-0446-A2CD-9E5C6AF7A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Running with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095774-CCC4-9949-B0BD-C52469B6B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Sara Hayden | MSDS Practicum II 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281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4B59-96BA-4343-88BB-1505B2AE4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/>
              <a:t>Cardiovascular fitness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FB341-0E28-A749-8CB9-4DE4C857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Helps determine if you’re becoming stronger and building endurance</a:t>
            </a:r>
          </a:p>
          <a:p>
            <a:r>
              <a:rPr lang="en-US" sz="2000"/>
              <a:t> Heart Rate is indication of if you’re becoming more cardiovascularly fit</a:t>
            </a:r>
          </a:p>
        </p:txBody>
      </p:sp>
      <p:pic>
        <p:nvPicPr>
          <p:cNvPr id="5" name="Picture 4" descr="A picture containing person, racket, sitting, holding&#10;&#10;Description automatically generated">
            <a:extLst>
              <a:ext uri="{FF2B5EF4-FFF2-40B4-BE49-F238E27FC236}">
                <a16:creationId xmlns:a16="http://schemas.microsoft.com/office/drawing/2014/main" id="{0FC4FBD8-5B69-2741-B40E-A4B8A4740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9" r="2" b="13455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79F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332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FDC6-B33D-4943-87B1-64395B7B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Heat Map</a:t>
            </a:r>
          </a:p>
        </p:txBody>
      </p: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6D71A1F-0A87-CD46-AF87-A0BDF29B1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3" y="2588135"/>
            <a:ext cx="4569591" cy="34043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86401-2E7B-194D-B8E0-F3A330611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en-US" sz="2400"/>
              <a:t>Correlation between distance and heart rate</a:t>
            </a:r>
          </a:p>
          <a:p>
            <a:r>
              <a:rPr lang="en-US" sz="2400"/>
              <a:t> The color palette on the side shows the amount of correlation between the two variables</a:t>
            </a:r>
          </a:p>
          <a:p>
            <a:r>
              <a:rPr lang="en-US" sz="2400"/>
              <a:t> The lighter in shade represents a high correlation and the darker shade a low correlation</a:t>
            </a:r>
          </a:p>
        </p:txBody>
      </p:sp>
    </p:spTree>
    <p:extLst>
      <p:ext uri="{BB962C8B-B14F-4D97-AF65-F5344CB8AC3E}">
        <p14:creationId xmlns:p14="http://schemas.microsoft.com/office/powerpoint/2010/main" val="742973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436A76-3C65-7C47-AD60-AD48F989A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Heat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F04B7-C8A9-7443-889F-BDA79C4CC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US" sz="2400"/>
              <a:t> Distance and hr are highlighted in orange, showing that they have an average correlation between each other</a:t>
            </a:r>
          </a:p>
          <a:p>
            <a:r>
              <a:rPr lang="en-US" sz="2400"/>
              <a:t>Indicates that I had a steady increase in cardiovascular fitness as I trained for the marathon</a:t>
            </a:r>
          </a:p>
          <a:p>
            <a:endParaRPr lang="en-US" sz="240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F500BC-04D9-C345-9CD7-306A923BB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7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4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A6F01-592F-924E-852F-0BE266EE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75488"/>
            <a:ext cx="10515600" cy="1197864"/>
          </a:xfrm>
        </p:spPr>
        <p:txBody>
          <a:bodyPr>
            <a:normAutofit/>
          </a:bodyPr>
          <a:lstStyle/>
          <a:p>
            <a:r>
              <a:rPr lang="en-US"/>
              <a:t>Hexbin Plot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A76747C-277A-E34C-B639-D0C7B011B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" y="2084833"/>
            <a:ext cx="6916874" cy="37869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D9662-51B4-7041-A120-D7EA4E94A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6" y="2002536"/>
            <a:ext cx="3822192" cy="4169664"/>
          </a:xfrm>
        </p:spPr>
        <p:txBody>
          <a:bodyPr anchor="t">
            <a:normAutofit/>
          </a:bodyPr>
          <a:lstStyle/>
          <a:p>
            <a:r>
              <a:rPr lang="en-US" sz="2000"/>
              <a:t>Represents the relationship between distance and heart rate throughout the months of training</a:t>
            </a:r>
          </a:p>
          <a:p>
            <a:r>
              <a:rPr lang="en-US" sz="2000"/>
              <a:t>Color indicates the number of points, the darker in color the more points. </a:t>
            </a:r>
          </a:p>
          <a:p>
            <a:r>
              <a:rPr lang="en-US" sz="2000"/>
              <a:t>Looking at the graph we see the lower mileage times have darker points as they are more consistently ran, making my heart rate more consistent over time. </a:t>
            </a:r>
          </a:p>
        </p:txBody>
      </p:sp>
    </p:spTree>
    <p:extLst>
      <p:ext uri="{BB962C8B-B14F-4D97-AF65-F5344CB8AC3E}">
        <p14:creationId xmlns:p14="http://schemas.microsoft.com/office/powerpoint/2010/main" val="2988199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BEAD6-C780-7948-BCF8-AA1D8178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930530"/>
            <a:ext cx="3361677" cy="32750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b="1">
                <a:solidFill>
                  <a:srgbClr val="FFFFFF"/>
                </a:solidFill>
              </a:rPr>
              <a:t>Clustering with K-Means</a:t>
            </a:r>
            <a:endParaRPr lang="en-US" sz="5000">
              <a:solidFill>
                <a:srgbClr val="FFFFFF"/>
              </a:solidFill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BACB5-0AE0-464E-92EE-2FB5C7470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64" y="5119223"/>
            <a:ext cx="1830086" cy="10228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>
                <a:solidFill>
                  <a:srgbClr val="FFFFFF"/>
                </a:solidFill>
              </a:rPr>
              <a:t>Examining the relationship between Distance and Heart Rate</a:t>
            </a: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F60133-E809-D04E-AADD-67B66CC89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0" r="-1" b="-1"/>
          <a:stretch/>
        </p:blipFill>
        <p:spPr>
          <a:xfrm>
            <a:off x="4517401" y="450221"/>
            <a:ext cx="7203993" cy="59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95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22BD39-6B5B-493A-BE62-58ECD0F7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41521E-DC76-41B9-8A47-448CD4F9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372661" y="-3359290"/>
            <a:ext cx="5470372" cy="12188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962D60-9A67-F74B-A201-F6975B7E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32" y="184336"/>
            <a:ext cx="9283781" cy="14059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b="1"/>
              <a:t>Creating the Clusters</a:t>
            </a:r>
            <a:endParaRPr lang="en-US" sz="5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FD85F6-ECDC-4124-9916-6444E142C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78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53C401-9DB6-5640-BA3C-1F5B0316E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-1" b="9442"/>
          <a:stretch/>
        </p:blipFill>
        <p:spPr>
          <a:xfrm>
            <a:off x="-1078" y="3076855"/>
            <a:ext cx="12188952" cy="3118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5D26B4-74AD-4118-8F13-7051DA3BF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50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EA49F-1E02-6246-B098-BAA877322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K-Means graph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B61A1DC-CFE9-EE4F-B3A8-A86986751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EFFFF"/>
                </a:solidFill>
              </a:rPr>
              <a:t>Represents subgroups of distances with an average heart rate associated with it based on the conditions of the K means clustering algorithm</a:t>
            </a:r>
          </a:p>
          <a:p>
            <a:r>
              <a:rPr lang="en-US" sz="2400" dirty="0">
                <a:solidFill>
                  <a:srgbClr val="FEFFFF"/>
                </a:solidFill>
              </a:rPr>
              <a:t>There are no labels in this graph as K means clustering is an unsupervised learning technique</a:t>
            </a:r>
          </a:p>
          <a:p>
            <a:endParaRPr lang="en-US" sz="24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724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F3CC2-299F-454D-98DB-44156251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K- Means Graph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6BB29-006C-5E4C-A545-32398C7FB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For interpreting the graph, the center of each cluster in red denotes the mean of all observations belonging to that cluster</a:t>
            </a:r>
          </a:p>
          <a:p>
            <a:r>
              <a:rPr lang="en-US" sz="2000"/>
              <a:t> The observations that belong to a given cluster are closer to the center of that cluster, in comparison to the center of the other clusters</a:t>
            </a:r>
          </a:p>
          <a:p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FECA0-9BA2-664A-90DB-0F562284B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47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37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A4B97-E066-4F4E-BFE6-936D6C6B3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3" y="165100"/>
            <a:ext cx="10515600" cy="1325563"/>
          </a:xfrm>
        </p:spPr>
        <p:txBody>
          <a:bodyPr/>
          <a:lstStyle/>
          <a:p>
            <a:r>
              <a:rPr lang="en-US" b="1" dirty="0"/>
              <a:t>Overview of Data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1D8589-905F-DF41-9A4E-D1ED2432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" y="1114852"/>
            <a:ext cx="11772899" cy="557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03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8BC5E-E27D-44A1-8C74-503792D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3224" y="2286000"/>
            <a:ext cx="0" cy="2286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004907-56B6-154B-88F7-D2C4067E0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26" b="1"/>
          <a:stretch/>
        </p:blipFill>
        <p:spPr>
          <a:xfrm>
            <a:off x="806234" y="643467"/>
            <a:ext cx="1057953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25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3425-01B0-944D-9CCC-C0AD6AB05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sz="3400"/>
              <a:t>Can I predict my marathon time based on my previous training data? </a:t>
            </a:r>
          </a:p>
        </p:txBody>
      </p:sp>
      <p:cxnSp>
        <p:nvCxnSpPr>
          <p:cNvPr id="17" name="Straight Arrow Connector 14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453BA-A6A5-C04A-8E80-627EC31B1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As a marathon runner I am constantly chasing my next Personal Best (PB) time</a:t>
            </a:r>
          </a:p>
          <a:p>
            <a:pPr lvl="1"/>
            <a:r>
              <a:rPr lang="en-US" sz="2000" dirty="0"/>
              <a:t>What can my data from my smart watch tell me that will help me improve my time</a:t>
            </a:r>
          </a:p>
          <a:p>
            <a:pPr lvl="1"/>
            <a:r>
              <a:rPr lang="en-US" sz="2000" dirty="0"/>
              <a:t>While training is there a way I can gauge if I’m on track to hit that PB?</a:t>
            </a:r>
          </a:p>
          <a:p>
            <a:pPr lvl="1"/>
            <a:r>
              <a:rPr lang="en-US" sz="2000" dirty="0"/>
              <a:t>What other insights can I gather from the information gathered from my smart  watch?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5" name="Picture 4" descr="A picture containing grass, outdoor, person, man&#10;&#10;Description automatically generated">
            <a:extLst>
              <a:ext uri="{FF2B5EF4-FFF2-40B4-BE49-F238E27FC236}">
                <a16:creationId xmlns:a16="http://schemas.microsoft.com/office/drawing/2014/main" id="{E9242E3F-8F86-8043-B0E1-7A13D9998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0" r="1" b="10128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96871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39C01C-9A50-3748-8C5D-811ABA5BD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Predicting A Marathon Time</a:t>
            </a:r>
          </a:p>
        </p:txBody>
      </p:sp>
    </p:spTree>
    <p:extLst>
      <p:ext uri="{BB962C8B-B14F-4D97-AF65-F5344CB8AC3E}">
        <p14:creationId xmlns:p14="http://schemas.microsoft.com/office/powerpoint/2010/main" val="140243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041DF-47B5-AD41-BA54-323C44E7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74" y="166271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Approach</a:t>
            </a:r>
          </a:p>
        </p:txBody>
      </p:sp>
      <p:sp>
        <p:nvSpPr>
          <p:cNvPr id="2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2"/>
                </a:gs>
                <a:gs pos="23000">
                  <a:schemeClr val="accent2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Graphic 17" descr="Running">
            <a:extLst>
              <a:ext uri="{FF2B5EF4-FFF2-40B4-BE49-F238E27FC236}">
                <a16:creationId xmlns:a16="http://schemas.microsoft.com/office/drawing/2014/main" id="{F5134929-49DE-4143-8D84-9CACA20DC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4EA2874-DBFA-F640-8330-8A9542015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0" y="1438507"/>
            <a:ext cx="5965902" cy="5253221"/>
          </a:xfrm>
        </p:spPr>
        <p:txBody>
          <a:bodyPr anchor="ctr">
            <a:normAutofit/>
          </a:bodyPr>
          <a:lstStyle/>
          <a:p>
            <a:pPr marL="0" indent="0" fontAlgn="base">
              <a:buNone/>
            </a:pPr>
            <a:r>
              <a:rPr lang="en-US" sz="2000" dirty="0">
                <a:solidFill>
                  <a:srgbClr val="000000"/>
                </a:solidFill>
              </a:rPr>
              <a:t>Pete Riegel’s formula for predicting marathon times published in Runner’s World in August of 1977</a:t>
            </a:r>
          </a:p>
          <a:p>
            <a:pPr marL="0" indent="0" fontAlgn="base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 fontAlgn="base">
              <a:buNone/>
            </a:pPr>
            <a:r>
              <a:rPr lang="en-US" sz="2000" dirty="0">
                <a:solidFill>
                  <a:srgbClr val="000000"/>
                </a:solidFill>
              </a:rPr>
              <a:t>The formula: </a:t>
            </a:r>
          </a:p>
          <a:p>
            <a:pPr marL="0" indent="0" fontAlgn="base">
              <a:buNone/>
            </a:pPr>
            <a:r>
              <a:rPr lang="en-US" sz="2000" b="1" dirty="0">
                <a:solidFill>
                  <a:srgbClr val="000000"/>
                </a:solidFill>
              </a:rPr>
              <a:t>	T2 = T1 x (D2/D1) 1.06</a:t>
            </a:r>
            <a:r>
              <a:rPr lang="en-US" sz="2000" dirty="0">
                <a:solidFill>
                  <a:srgbClr val="000000"/>
                </a:solidFill>
              </a:rPr>
              <a:t> </a:t>
            </a:r>
          </a:p>
          <a:p>
            <a:pPr marL="0" indent="0" fontAlgn="base">
              <a:buNone/>
            </a:pPr>
            <a:r>
              <a:rPr lang="en-US" sz="2000" dirty="0">
                <a:solidFill>
                  <a:srgbClr val="000000"/>
                </a:solidFill>
              </a:rPr>
              <a:t>Where:</a:t>
            </a:r>
          </a:p>
          <a:p>
            <a:pPr marL="0" indent="0" fontAlgn="base">
              <a:buNone/>
            </a:pPr>
            <a:r>
              <a:rPr lang="en-US" sz="2000" b="1" dirty="0">
                <a:solidFill>
                  <a:srgbClr val="000000"/>
                </a:solidFill>
              </a:rPr>
              <a:t>	T1 </a:t>
            </a:r>
            <a:r>
              <a:rPr lang="en-US" sz="2000" dirty="0">
                <a:solidFill>
                  <a:srgbClr val="000000"/>
                </a:solidFill>
              </a:rPr>
              <a:t>= Given Time    </a:t>
            </a:r>
            <a:r>
              <a:rPr lang="en-US" sz="2000" b="1" dirty="0">
                <a:solidFill>
                  <a:srgbClr val="000000"/>
                </a:solidFill>
              </a:rPr>
              <a:t>D1</a:t>
            </a:r>
            <a:r>
              <a:rPr lang="en-US" sz="2000" dirty="0">
                <a:solidFill>
                  <a:srgbClr val="000000"/>
                </a:solidFill>
              </a:rPr>
              <a:t> = Given Distance   </a:t>
            </a:r>
            <a:r>
              <a:rPr lang="en-US" sz="2000" b="1" dirty="0">
                <a:solidFill>
                  <a:srgbClr val="000000"/>
                </a:solidFill>
              </a:rPr>
              <a:t>D2</a:t>
            </a:r>
            <a:r>
              <a:rPr lang="en-US" sz="2000" dirty="0">
                <a:solidFill>
                  <a:srgbClr val="000000"/>
                </a:solidFill>
              </a:rPr>
              <a:t> = Distance to predict a time for</a:t>
            </a:r>
          </a:p>
          <a:p>
            <a:pPr marL="0" indent="0" fontAlgn="base">
              <a:buNone/>
            </a:pPr>
            <a:r>
              <a:rPr lang="en-US" sz="2000" b="1" dirty="0">
                <a:solidFill>
                  <a:srgbClr val="000000"/>
                </a:solidFill>
              </a:rPr>
              <a:t>	T2</a:t>
            </a:r>
            <a:r>
              <a:rPr lang="en-US" sz="2000" dirty="0">
                <a:solidFill>
                  <a:srgbClr val="000000"/>
                </a:solidFill>
              </a:rPr>
              <a:t> = calculated Time for D2</a:t>
            </a:r>
          </a:p>
          <a:p>
            <a:pPr marL="0" indent="0" fontAlgn="base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 fontAlgn="base">
              <a:buNone/>
            </a:pPr>
            <a:r>
              <a:rPr lang="en-US" sz="2000" i="1" dirty="0">
                <a:solidFill>
                  <a:srgbClr val="000000"/>
                </a:solidFill>
              </a:rPr>
              <a:t>This formula implied that your overall pace will slow down as you run longer distances 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401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F8774E-F617-5543-8029-BB13D24D3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2" b="14249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7"/>
          <a:stretch/>
        </p:blipFill>
        <p:spPr>
          <a:xfrm>
            <a:off x="0" y="3542616"/>
            <a:ext cx="12192000" cy="331538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E19F3B-6A86-C44E-B803-797B4FEDF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Boundaries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17886-FC55-074A-9F21-04E9296FC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 fontScale="92500" lnSpcReduction="20000"/>
          </a:bodyPr>
          <a:lstStyle/>
          <a:p>
            <a:pPr fontAlgn="base"/>
            <a:r>
              <a:rPr lang="en-US" sz="2000" dirty="0">
                <a:solidFill>
                  <a:srgbClr val="000000"/>
                </a:solidFill>
              </a:rPr>
              <a:t>Boundary values for the degradation coefficient are 1.06 as the fastest time and 1.10 for the slowest time</a:t>
            </a:r>
          </a:p>
          <a:p>
            <a:pPr fontAlgn="base"/>
            <a:r>
              <a:rPr lang="en-US" sz="2000" dirty="0">
                <a:solidFill>
                  <a:srgbClr val="000000"/>
                </a:solidFill>
              </a:rPr>
              <a:t> Score for elevation and distance is set as 0% for the lowest value and 3% as the highest value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92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D57CE3-FE90-E444-8D5E-E66A53449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9" y="1389495"/>
            <a:ext cx="11552981" cy="1588533"/>
          </a:xfrm>
          <a:prstGeom prst="rect">
            <a:avLst/>
          </a:prstGeom>
          <a:ln w="12700">
            <a:noFill/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45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3CC859-7B3A-C248-8548-33FDE2F6A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Riegel Calculation</a:t>
            </a:r>
          </a:p>
        </p:txBody>
      </p:sp>
    </p:spTree>
    <p:extLst>
      <p:ext uri="{BB962C8B-B14F-4D97-AF65-F5344CB8AC3E}">
        <p14:creationId xmlns:p14="http://schemas.microsoft.com/office/powerpoint/2010/main" val="272787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28A5C-3813-814B-9E0A-F96C275DB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Why use Riegel over a linear function?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97A1F-A978-854B-8EB5-294485401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0" y="1597390"/>
            <a:ext cx="9334500" cy="87030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200" dirty="0"/>
              <a:t>Linear predicted times were a bit off</a:t>
            </a:r>
          </a:p>
          <a:p>
            <a:pPr algn="ctr"/>
            <a:r>
              <a:rPr lang="en-US" sz="2200" dirty="0"/>
              <a:t> While linear does provide boundary values that help for estimation, Riedel’s formula accounts for more factors to get a more accurate representation</a:t>
            </a:r>
          </a:p>
          <a:p>
            <a:pPr algn="ctr"/>
            <a:endParaRPr lang="en-US" sz="1500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DADC43E3-932F-2C45-9474-47CBCE0C6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07248"/>
            <a:ext cx="10515600" cy="162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93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9245A10-7F37-4569-80D2-2F692931E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9267F70F-11C6-4597-9381-D0D80FC18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498574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70863-0765-5841-9290-ABA1860C0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812" y="2723322"/>
            <a:ext cx="3510355" cy="2236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Time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2C20A93E-E407-4683-A405-147DE2613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9E8E3DD9-D235-48D9-A0EC-D6817EC8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EA83A145-578D-4A0B-94A7-AEAB2027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78B1AC-E3DD-704C-9195-7B190BC4D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" b="1938"/>
          <a:stretch/>
        </p:blipFill>
        <p:spPr>
          <a:xfrm>
            <a:off x="435489" y="727606"/>
            <a:ext cx="6796785" cy="423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08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F5711-5926-EC4A-B67D-3F6A67C03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Coefficient Score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6F69B4-F04E-4D4C-B542-20819761B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1973" b="-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35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71A423-4241-4A4E-BBDC-D69CBEDE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727664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9181081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98419-4288-8449-A9C3-960E1BB08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5" r="-2" b="10642"/>
          <a:stretch/>
        </p:blipFill>
        <p:spPr>
          <a:xfrm>
            <a:off x="741023" y="731673"/>
            <a:ext cx="8621342" cy="5394653"/>
          </a:xfrm>
          <a:prstGeom prst="rect">
            <a:avLst/>
          </a:prstGeom>
        </p:spPr>
      </p:pic>
      <p:sp>
        <p:nvSpPr>
          <p:cNvPr id="49" name="Rectangle 4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12738" y="448055"/>
            <a:ext cx="1920339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0" name="Rectangle 45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12740" y="4419227"/>
            <a:ext cx="1920338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067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698140-011A-9043-81E2-24A38B300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0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000000"/>
                </a:solidFill>
              </a:rPr>
              <a:t>Findings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ABDB7-A67C-CE42-ADB5-E47C3A62C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 lnSpcReduction="10000"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Run Log number 107’s Pete Riegel with a High Gap prediction most accurately matched my Marathon time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 I ran the Chicago Marathon in 3 hours and 47 minutes and the predicted time was 3 hours and 48 minutes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Each run log projected slightly different times, some of which were way off, for example Run Log number 100 predicted a Pete Riegel with a high GAP time of 4 hours and 49 minutes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FE90CFC3-34FA-4524-ADFB-E89C90E91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8392" y="1819656"/>
            <a:ext cx="4142232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7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25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0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EACFF-A90C-7E45-84F0-EF7F3AC9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0FDB-884A-C74A-9BC1-F17EBB2A8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US" sz="2400"/>
              <a:t>Collected from my Garmin Forerunner Smart Watch </a:t>
            </a:r>
          </a:p>
          <a:p>
            <a:r>
              <a:rPr lang="en-US" sz="2400"/>
              <a:t>121 logged activities, and 28 descriptive columns </a:t>
            </a:r>
          </a:p>
          <a:p>
            <a:r>
              <a:rPr lang="en-US" sz="2400"/>
              <a:t>May 3rd to October 20th in 2019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6D80ED8-587B-2143-A4DC-3AD36AF35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72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40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58896-1CC4-2A42-9E5B-0E0F1596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Next Steps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45A8B-51FB-9E4C-B725-B98AB756C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r>
              <a:rPr lang="en-US" sz="2000"/>
              <a:t>Adding Strava data of other activities completed during the week that could influence performance as well as examining temperature and mileage per week</a:t>
            </a:r>
          </a:p>
        </p:txBody>
      </p:sp>
    </p:spTree>
    <p:extLst>
      <p:ext uri="{BB962C8B-B14F-4D97-AF65-F5344CB8AC3E}">
        <p14:creationId xmlns:p14="http://schemas.microsoft.com/office/powerpoint/2010/main" val="303572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3FFF2-5927-6A49-97C0-9F7B91926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Average Speed and Pace Calculator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9AC421-F1F3-4D2C-B726-7DDD0F7D78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125347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0644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9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A8A17D-E2E4-CD47-BFCB-2E7501F4B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330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70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8F32ED-B96A-084D-AB0F-79FDC49F9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672" y="2422464"/>
            <a:ext cx="4805996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You can view more of this project at </a:t>
            </a:r>
            <a:r>
              <a:rPr lang="en-US" sz="2400" kern="1200" dirty="0">
                <a:solidFill>
                  <a:srgbClr val="000000"/>
                </a:solidFill>
                <a:latin typeface="+mj-lt"/>
                <a:ea typeface="+mj-ea"/>
                <a:cs typeface="+mj-cs"/>
                <a:hlinkClick r:id="rId3"/>
              </a:rPr>
              <a:t>https://bethhayden1996.wixsite.com/shayden/descriptive-analysis</a:t>
            </a:r>
            <a:br>
              <a:rPr lang="en-US" sz="2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br>
              <a:rPr lang="en-US" sz="2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en-US" sz="2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repo located </a:t>
            </a:r>
            <a:r>
              <a:rPr lang="en-US" sz="2400" dirty="0">
                <a:hlinkClick r:id="rId4"/>
              </a:rPr>
              <a:t>https://github.com/sbhayden/RunningwithData</a:t>
            </a:r>
            <a:endParaRPr lang="en-US" sz="24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Graphic 6" descr="Marker">
            <a:extLst>
              <a:ext uri="{FF2B5EF4-FFF2-40B4-BE49-F238E27FC236}">
                <a16:creationId xmlns:a16="http://schemas.microsoft.com/office/drawing/2014/main" id="{B9485C8C-B27B-4F0C-858E-49D82C52E5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3393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9B784-2B60-FA4B-AB83-1B8B3F3C8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BBEA4-EC05-2C47-8D42-C0679F8DC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#84 </a:t>
            </a:r>
            <a:r>
              <a:rPr lang="en-US" dirty="0" err="1"/>
              <a:t>Hexbin</a:t>
            </a:r>
            <a:r>
              <a:rPr lang="en-US" dirty="0"/>
              <a:t> plot with matplotlib. (2017, October 4). Retrieved from </a:t>
            </a:r>
            <a:r>
              <a:rPr lang="en-US" dirty="0">
                <a:hlinkClick r:id="rId2"/>
              </a:rPr>
              <a:t>https://python-graph-gallery.com/84-hexbin-plot-with-matplotlib/</a:t>
            </a:r>
            <a:endParaRPr lang="en-US" dirty="0"/>
          </a:p>
          <a:p>
            <a:r>
              <a:rPr lang="en-US" dirty="0" err="1"/>
              <a:t>Gaidus</a:t>
            </a:r>
            <a:r>
              <a:rPr lang="en-US" dirty="0"/>
              <a:t>, A. (n.d.). Race Results Part 2 - Analyzing and Visualizing Finish Times. Retrieved May 2, 2020, from http://</a:t>
            </a:r>
            <a:r>
              <a:rPr lang="en-US" dirty="0" err="1"/>
              <a:t>andrewgaidus.com</a:t>
            </a:r>
            <a:r>
              <a:rPr lang="en-US" dirty="0"/>
              <a:t>/Analyzing_Race_Results_Part_2/</a:t>
            </a:r>
          </a:p>
          <a:p>
            <a:r>
              <a:rPr lang="en-US" dirty="0"/>
              <a:t>Gruber, K. (n.d.). Marathon Training: Heart Rate Training and Monitoring. Retrieved May 2, 2020, from </a:t>
            </a:r>
            <a:r>
              <a:rPr lang="en-US" dirty="0">
                <a:hlinkClick r:id="rId3"/>
              </a:rPr>
              <a:t>https://www.thepittsburghmarathon.com/Blog-Item-Marathon-Training-Week-14-Heart-Rate-Training-and-Monitoring</a:t>
            </a:r>
            <a:endParaRPr lang="en-US" dirty="0"/>
          </a:p>
          <a:p>
            <a:r>
              <a:rPr lang="en-US" dirty="0"/>
              <a:t>pandas development team. (n.d.). Time series / date functionality. Retrieved May 2, 2020, from https://</a:t>
            </a:r>
            <a:r>
              <a:rPr lang="en-US" dirty="0" err="1"/>
              <a:t>pandas.pydata.org</a:t>
            </a:r>
            <a:r>
              <a:rPr lang="en-US" dirty="0"/>
              <a:t>/pandas-docs/stable/</a:t>
            </a:r>
            <a:r>
              <a:rPr lang="en-US" dirty="0" err="1"/>
              <a:t>user_guide</a:t>
            </a:r>
            <a:r>
              <a:rPr lang="en-US" dirty="0"/>
              <a:t>/</a:t>
            </a:r>
            <a:r>
              <a:rPr lang="en-US" dirty="0" err="1"/>
              <a:t>timeseries.html</a:t>
            </a:r>
            <a:endParaRPr lang="en-US" dirty="0"/>
          </a:p>
          <a:p>
            <a:r>
              <a:rPr lang="en-US" dirty="0"/>
              <a:t>Runner’s World. (2013, July 15). RW’s Race Time Predictor. Retrieved from https://</a:t>
            </a:r>
            <a:r>
              <a:rPr lang="en-US" dirty="0" err="1"/>
              <a:t>www.runnersworld.com</a:t>
            </a:r>
            <a:r>
              <a:rPr lang="en-US" dirty="0"/>
              <a:t>/</a:t>
            </a:r>
            <a:r>
              <a:rPr lang="en-US" dirty="0" err="1"/>
              <a:t>uk</a:t>
            </a:r>
            <a:r>
              <a:rPr lang="en-US" dirty="0"/>
              <a:t>/training/a761681/</a:t>
            </a:r>
            <a:r>
              <a:rPr lang="en-US" dirty="0" err="1"/>
              <a:t>rws</a:t>
            </a:r>
            <a:r>
              <a:rPr lang="en-US" dirty="0"/>
              <a:t>-race-time-predictor/</a:t>
            </a:r>
          </a:p>
        </p:txBody>
      </p:sp>
    </p:spTree>
    <p:extLst>
      <p:ext uri="{BB962C8B-B14F-4D97-AF65-F5344CB8AC3E}">
        <p14:creationId xmlns:p14="http://schemas.microsoft.com/office/powerpoint/2010/main" val="268018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CCE8E-894F-C74D-8939-4150E69E5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bg1"/>
                </a:solidFill>
              </a:rPr>
              <a:t>Python for Analysis </a:t>
            </a:r>
          </a:p>
        </p:txBody>
      </p:sp>
      <p:cxnSp>
        <p:nvCxnSpPr>
          <p:cNvPr id="27" name="Straight Connector 2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F9D68-55DB-1242-9C10-42B18D37B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Jupyter</a:t>
            </a:r>
            <a:r>
              <a:rPr lang="en-US" sz="2000" dirty="0">
                <a:solidFill>
                  <a:schemeClr val="bg1"/>
                </a:solidFill>
              </a:rPr>
              <a:t> notebook and using </a:t>
            </a:r>
            <a:r>
              <a:rPr lang="en-US" sz="2000" b="1" dirty="0" err="1">
                <a:solidFill>
                  <a:schemeClr val="bg1"/>
                </a:solidFill>
              </a:rPr>
              <a:t>DataFrames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and grouping operations in </a:t>
            </a:r>
            <a:r>
              <a:rPr lang="en-US" sz="2000" b="1" dirty="0">
                <a:solidFill>
                  <a:schemeClr val="bg1"/>
                </a:solidFill>
              </a:rPr>
              <a:t>Pandas</a:t>
            </a:r>
            <a:r>
              <a:rPr lang="en-US" sz="2000" dirty="0">
                <a:solidFill>
                  <a:schemeClr val="bg1"/>
                </a:solidFill>
              </a:rPr>
              <a:t> to examine performance across the training time frame</a:t>
            </a:r>
          </a:p>
          <a:p>
            <a:r>
              <a:rPr lang="en-US" sz="2000" dirty="0">
                <a:solidFill>
                  <a:schemeClr val="bg1"/>
                </a:solidFill>
              </a:rPr>
              <a:t> For visualizations I incorporated the seaborn feature of </a:t>
            </a:r>
            <a:r>
              <a:rPr lang="en-US" sz="2000" b="1" dirty="0">
                <a:solidFill>
                  <a:schemeClr val="bg1"/>
                </a:solidFill>
              </a:rPr>
              <a:t>Matplotlib</a:t>
            </a:r>
            <a:r>
              <a:rPr lang="en-US" sz="2000" dirty="0">
                <a:solidFill>
                  <a:schemeClr val="bg1"/>
                </a:solidFill>
              </a:rPr>
              <a:t> for comparisons, as well as </a:t>
            </a:r>
            <a:r>
              <a:rPr lang="en-US" sz="2000" b="1" dirty="0">
                <a:solidFill>
                  <a:schemeClr val="bg1"/>
                </a:solidFill>
              </a:rPr>
              <a:t>heatmaps </a:t>
            </a:r>
            <a:r>
              <a:rPr lang="en-US" sz="2000" dirty="0">
                <a:solidFill>
                  <a:schemeClr val="bg1"/>
                </a:solidFill>
              </a:rPr>
              <a:t>and </a:t>
            </a:r>
            <a:r>
              <a:rPr lang="en-US" sz="2000" b="1" dirty="0">
                <a:solidFill>
                  <a:schemeClr val="bg1"/>
                </a:solidFill>
              </a:rPr>
              <a:t>K-means clustering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90FCC3-26FD-574D-BAB2-327227737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2081420"/>
            <a:ext cx="6596652" cy="253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44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0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F8108-0312-D643-9A96-4862F0D62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</a:rPr>
              <a:t>Data Cleaning </a:t>
            </a:r>
          </a:p>
        </p:txBody>
      </p: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91F84-6B49-D347-A701-56B10E5DF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Removed several columns and null data </a:t>
            </a:r>
          </a:p>
          <a:p>
            <a:r>
              <a:rPr lang="en-US" sz="2200">
                <a:solidFill>
                  <a:schemeClr val="bg1"/>
                </a:solidFill>
              </a:rPr>
              <a:t> Changed variable types in the Dataframe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01C1BE-5D3B-174B-B0AC-F32D3A43F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55" y="3214688"/>
            <a:ext cx="7605185" cy="184425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8A0E51-18F0-1F4F-9608-E67D84A85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487" y="2557462"/>
            <a:ext cx="3504997" cy="325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89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C171CC-FDAC-AF40-A778-88A95F8D0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5760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892040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F43FF-890E-0141-8C71-764CCCA6E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509320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Time Series Indexing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A8F69B-B419-471A-B46D-DF29B56DD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9" y="5093208"/>
            <a:ext cx="2892986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>
                <a:solidFill>
                  <a:schemeClr val="bg2"/>
                </a:solidFill>
              </a:rPr>
              <a:t>Identify trends in Distance and Time for each day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641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708FAE-1053-EF4F-8718-1A078D04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Descriptive Statistics </a:t>
            </a:r>
          </a:p>
        </p:txBody>
      </p:sp>
    </p:spTree>
    <p:extLst>
      <p:ext uri="{BB962C8B-B14F-4D97-AF65-F5344CB8AC3E}">
        <p14:creationId xmlns:p14="http://schemas.microsoft.com/office/powerpoint/2010/main" val="79224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F4DDC7-1CBE-C54B-9AE2-3BEE93CEC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en-US" sz="4000" dirty="0"/>
              <a:t>Overall Mileage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A2554-3246-804E-90A4-BE1F6D011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 dirty="0"/>
              <a:t>Important for: Shoe degradation and Personal Best Time  </a:t>
            </a:r>
          </a:p>
          <a:p>
            <a:r>
              <a:rPr lang="en-US" sz="2000" dirty="0"/>
              <a:t>Running shoes are generally good for 300 - 500 miles, depending on the shoe and the use, this is important for preventing injury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FF62699-FDD5-CE46-981F-884D1913F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969" y="-1"/>
            <a:ext cx="4343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04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98191-554F-E64F-B02B-24103B092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Overall Mileage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01F73-92F5-6D4B-808F-AFF8581CF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/>
              <a:t>More miles, the better PB Times</a:t>
            </a:r>
          </a:p>
          <a:p>
            <a:r>
              <a:rPr lang="en-US" sz="2000"/>
              <a:t>“doubling up and running in a depleted state can boost fat-burning, train the body to use glycogen more efficiently, and stimulate mitochondria production (more mitochondria can delay fatigue) (Marshal, 2019)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87AAFC-3B6D-FD4B-B1EE-E8660DF28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442082"/>
            <a:ext cx="6250769" cy="381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39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1159</Words>
  <Application>Microsoft Macintosh PowerPoint</Application>
  <PresentationFormat>Widescreen</PresentationFormat>
  <Paragraphs>94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Tw Cen MT</vt:lpstr>
      <vt:lpstr>Office Theme</vt:lpstr>
      <vt:lpstr>Running with Data</vt:lpstr>
      <vt:lpstr>Can I predict my marathon time based on my previous training data? </vt:lpstr>
      <vt:lpstr>Data</vt:lpstr>
      <vt:lpstr>Python for Analysis </vt:lpstr>
      <vt:lpstr>Data Cleaning </vt:lpstr>
      <vt:lpstr>Time Series Indexing</vt:lpstr>
      <vt:lpstr>Descriptive Statistics </vt:lpstr>
      <vt:lpstr>Overall Mileage </vt:lpstr>
      <vt:lpstr>Overall Mileage </vt:lpstr>
      <vt:lpstr>Cardiovascular fitness level</vt:lpstr>
      <vt:lpstr>Heat Map</vt:lpstr>
      <vt:lpstr>Heat Map</vt:lpstr>
      <vt:lpstr>Hexbin Plot</vt:lpstr>
      <vt:lpstr>Clustering with K-Means</vt:lpstr>
      <vt:lpstr>Creating the Clusters</vt:lpstr>
      <vt:lpstr>K-Means graph</vt:lpstr>
      <vt:lpstr>K- Means Graph </vt:lpstr>
      <vt:lpstr>Overview of Data</vt:lpstr>
      <vt:lpstr>PowerPoint Presentation</vt:lpstr>
      <vt:lpstr>Predicting A Marathon Time</vt:lpstr>
      <vt:lpstr>Approach</vt:lpstr>
      <vt:lpstr>Boundaries </vt:lpstr>
      <vt:lpstr>Riegel Calculation</vt:lpstr>
      <vt:lpstr>Why use Riegel over a linear function?</vt:lpstr>
      <vt:lpstr>Working with Time</vt:lpstr>
      <vt:lpstr>Coefficient Score</vt:lpstr>
      <vt:lpstr>Results</vt:lpstr>
      <vt:lpstr>PowerPoint Presentation</vt:lpstr>
      <vt:lpstr>Findings </vt:lpstr>
      <vt:lpstr>Next Steps </vt:lpstr>
      <vt:lpstr>Average Speed and Pace Calculator </vt:lpstr>
      <vt:lpstr>PowerPoint Presentation</vt:lpstr>
      <vt:lpstr>You can view more of this project at https://bethhayden1996.wixsite.com/shayden/descriptive-analysis  Github repo located https://github.com/sbhayden/RunningwithData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Running with Data</dc:title>
  <dc:creator>sara hayden</dc:creator>
  <cp:lastModifiedBy>sara hayden</cp:lastModifiedBy>
  <cp:revision>3</cp:revision>
  <dcterms:created xsi:type="dcterms:W3CDTF">2020-05-02T05:00:45Z</dcterms:created>
  <dcterms:modified xsi:type="dcterms:W3CDTF">2020-05-02T06:12:14Z</dcterms:modified>
</cp:coreProperties>
</file>